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3" r:id="rId4"/>
    <p:sldId id="258" r:id="rId5"/>
    <p:sldId id="274" r:id="rId6"/>
    <p:sldId id="260" r:id="rId7"/>
    <p:sldId id="261" r:id="rId8"/>
    <p:sldId id="275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254016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7125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03914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62299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88302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06139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1549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23387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1812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2362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1354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62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9229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43891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0597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D4A66-4B1A-4501-AAED-16289797A21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070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FB40-2638-4D7C-82FE-502C4C049CD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094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2CE5-4E9B-419F-B379-EE8D5459050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093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A178B-4FC7-4C01-BEFF-4E3772BF20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39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7D271-C0A3-4179-A658-9ACAD8C56C8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158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10060-5D5E-4214-9BDD-26075A85E10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382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D967A-A018-47F5-B6F4-F2DA2AAE8D8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111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D85C4-9FC6-4BE8-9B4F-E9CF4D80FE0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93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A4BC5-402C-44C8-8FF5-485D756A749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640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83C91-6B4C-4CA3-BD7F-40AE8716CE4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621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9B019-EA07-4A01-B306-729D0F5A34C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636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/>
              <a:t>Kliknúť na editáciu formátu textu titulku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/>
              <a:t>Kliknúť na editáciu formátu textu osnovy</a:t>
            </a:r>
          </a:p>
          <a:p>
            <a:pPr lvl="1"/>
            <a:r>
              <a:rPr lang="en-GB" altLang="sk-SK"/>
              <a:t>Druhá úroveň</a:t>
            </a:r>
          </a:p>
          <a:p>
            <a:pPr lvl="2"/>
            <a:r>
              <a:rPr lang="en-GB" altLang="sk-SK"/>
              <a:t>Tretia úroveňˆ</a:t>
            </a:r>
          </a:p>
          <a:p>
            <a:pPr lvl="3"/>
            <a:r>
              <a:rPr lang="en-GB" altLang="sk-SK"/>
              <a:t>Štvrtá úroveň osnovy</a:t>
            </a:r>
          </a:p>
          <a:p>
            <a:pPr lvl="4"/>
            <a:r>
              <a:rPr lang="en-GB" altLang="sk-SK"/>
              <a:t>Piata úroveň osnovy</a:t>
            </a:r>
          </a:p>
          <a:p>
            <a:pPr lvl="4"/>
            <a:r>
              <a:rPr lang="en-GB" altLang="sk-SK"/>
              <a:t>Šiesta úroveň</a:t>
            </a:r>
          </a:p>
          <a:p>
            <a:pPr lvl="4"/>
            <a:r>
              <a:rPr lang="en-GB" altLang="sk-SK"/>
              <a:t>Siedma úroveň</a:t>
            </a:r>
          </a:p>
          <a:p>
            <a:pPr lvl="4"/>
            <a:r>
              <a:rPr lang="en-GB" altLang="sk-SK"/>
              <a:t>ôsma úroveň textu</a:t>
            </a:r>
          </a:p>
          <a:p>
            <a:pPr lvl="4"/>
            <a:r>
              <a:rPr lang="en-GB" altLang="sk-SK"/>
              <a:t>Deviata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52B7AD39-BD51-40B4-807C-14179B4DCB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.png" /><Relationship Id="rId5" Type="http://schemas.openxmlformats.org/officeDocument/2006/relationships/image" Target="../media/image29.png" /><Relationship Id="rId4" Type="http://schemas.openxmlformats.org/officeDocument/2006/relationships/image" Target="../media/image2.jpe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 /><Relationship Id="rId13" Type="http://schemas.openxmlformats.org/officeDocument/2006/relationships/image" Target="../media/image16.png" /><Relationship Id="rId3" Type="http://schemas.openxmlformats.org/officeDocument/2006/relationships/image" Target="../media/image41.png" /><Relationship Id="rId7" Type="http://schemas.openxmlformats.org/officeDocument/2006/relationships/image" Target="../media/image10.png" /><Relationship Id="rId12" Type="http://schemas.openxmlformats.org/officeDocument/2006/relationships/image" Target="../media/image14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png" /><Relationship Id="rId11" Type="http://schemas.openxmlformats.org/officeDocument/2006/relationships/image" Target="../media/image13.png" /><Relationship Id="rId5" Type="http://schemas.openxmlformats.org/officeDocument/2006/relationships/image" Target="../media/image7.jpeg" /><Relationship Id="rId10" Type="http://schemas.openxmlformats.org/officeDocument/2006/relationships/image" Target="../media/image12.png" /><Relationship Id="rId4" Type="http://schemas.openxmlformats.org/officeDocument/2006/relationships/image" Target="../media/image8.png" /><Relationship Id="rId9" Type="http://schemas.openxmlformats.org/officeDocument/2006/relationships/image" Target="../media/image11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 /><Relationship Id="rId3" Type="http://schemas.openxmlformats.org/officeDocument/2006/relationships/image" Target="../media/image42.png" /><Relationship Id="rId7" Type="http://schemas.openxmlformats.org/officeDocument/2006/relationships/image" Target="../media/image46.jpeg" /><Relationship Id="rId12" Type="http://schemas.openxmlformats.org/officeDocument/2006/relationships/image" Target="../media/image50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5.png" /><Relationship Id="rId11" Type="http://schemas.openxmlformats.org/officeDocument/2006/relationships/image" Target="../media/image49.jpeg" /><Relationship Id="rId5" Type="http://schemas.openxmlformats.org/officeDocument/2006/relationships/image" Target="../media/image44.png" /><Relationship Id="rId10" Type="http://schemas.openxmlformats.org/officeDocument/2006/relationships/image" Target="../media/image48.jpeg" /><Relationship Id="rId4" Type="http://schemas.openxmlformats.org/officeDocument/2006/relationships/image" Target="../media/image43.png" /><Relationship Id="rId9" Type="http://schemas.openxmlformats.org/officeDocument/2006/relationships/image" Target="../media/image2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7" Type="http://schemas.openxmlformats.org/officeDocument/2006/relationships/image" Target="../media/image54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3.jpeg" /><Relationship Id="rId5" Type="http://schemas.openxmlformats.org/officeDocument/2006/relationships/image" Target="../media/image52.jpeg" /><Relationship Id="rId4" Type="http://schemas.openxmlformats.org/officeDocument/2006/relationships/image" Target="../media/image51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7.jpeg" /><Relationship Id="rId5" Type="http://schemas.openxmlformats.org/officeDocument/2006/relationships/image" Target="../media/image56.jpeg" /><Relationship Id="rId4" Type="http://schemas.openxmlformats.org/officeDocument/2006/relationships/image" Target="../media/image55.jpe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 /><Relationship Id="rId3" Type="http://schemas.openxmlformats.org/officeDocument/2006/relationships/image" Target="../media/image2.jpeg" /><Relationship Id="rId7" Type="http://schemas.openxmlformats.org/officeDocument/2006/relationships/image" Target="../media/image62.png" /><Relationship Id="rId2" Type="http://schemas.openxmlformats.org/officeDocument/2006/relationships/image" Target="../media/image5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1.png" /><Relationship Id="rId5" Type="http://schemas.openxmlformats.org/officeDocument/2006/relationships/image" Target="../media/image60.jpeg" /><Relationship Id="rId4" Type="http://schemas.openxmlformats.org/officeDocument/2006/relationships/image" Target="../media/image59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 /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66.jpeg" /><Relationship Id="rId4" Type="http://schemas.openxmlformats.org/officeDocument/2006/relationships/image" Target="../media/image2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.jpeg" /><Relationship Id="rId4" Type="http://schemas.openxmlformats.org/officeDocument/2006/relationships/image" Target="../media/image68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12.png" /><Relationship Id="rId3" Type="http://schemas.openxmlformats.org/officeDocument/2006/relationships/image" Target="../media/image3.jpeg" /><Relationship Id="rId7" Type="http://schemas.openxmlformats.org/officeDocument/2006/relationships/image" Target="../media/image7.jpeg" /><Relationship Id="rId12" Type="http://schemas.openxmlformats.org/officeDocument/2006/relationships/image" Target="../media/image11.png" /><Relationship Id="rId2" Type="http://schemas.openxmlformats.org/officeDocument/2006/relationships/notesSlide" Target="../notesSlides/notesSlide3.xml" /><Relationship Id="rId16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eg" /><Relationship Id="rId11" Type="http://schemas.openxmlformats.org/officeDocument/2006/relationships/image" Target="../media/image2.jpeg" /><Relationship Id="rId5" Type="http://schemas.openxmlformats.org/officeDocument/2006/relationships/image" Target="../media/image5.jpeg" /><Relationship Id="rId15" Type="http://schemas.openxmlformats.org/officeDocument/2006/relationships/image" Target="../media/image14.png" /><Relationship Id="rId10" Type="http://schemas.openxmlformats.org/officeDocument/2006/relationships/image" Target="../media/image10.png" /><Relationship Id="rId4" Type="http://schemas.openxmlformats.org/officeDocument/2006/relationships/image" Target="../media/image4.jpeg" /><Relationship Id="rId9" Type="http://schemas.openxmlformats.org/officeDocument/2006/relationships/image" Target="../media/image9.png" /><Relationship Id="rId14" Type="http://schemas.openxmlformats.org/officeDocument/2006/relationships/image" Target="../media/image13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12.png" /><Relationship Id="rId3" Type="http://schemas.openxmlformats.org/officeDocument/2006/relationships/image" Target="../media/image3.jpeg" /><Relationship Id="rId7" Type="http://schemas.openxmlformats.org/officeDocument/2006/relationships/image" Target="../media/image7.jpeg" /><Relationship Id="rId12" Type="http://schemas.openxmlformats.org/officeDocument/2006/relationships/image" Target="../media/image11.png" /><Relationship Id="rId2" Type="http://schemas.openxmlformats.org/officeDocument/2006/relationships/notesSlide" Target="../notesSlides/notesSlide4.xml" /><Relationship Id="rId16" Type="http://schemas.openxmlformats.org/officeDocument/2006/relationships/image" Target="../media/image1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eg" /><Relationship Id="rId11" Type="http://schemas.openxmlformats.org/officeDocument/2006/relationships/image" Target="../media/image2.jpeg" /><Relationship Id="rId5" Type="http://schemas.openxmlformats.org/officeDocument/2006/relationships/image" Target="../media/image5.jpeg" /><Relationship Id="rId15" Type="http://schemas.openxmlformats.org/officeDocument/2006/relationships/image" Target="../media/image14.png" /><Relationship Id="rId10" Type="http://schemas.openxmlformats.org/officeDocument/2006/relationships/image" Target="../media/image10.png" /><Relationship Id="rId4" Type="http://schemas.openxmlformats.org/officeDocument/2006/relationships/image" Target="../media/image4.jpeg" /><Relationship Id="rId9" Type="http://schemas.openxmlformats.org/officeDocument/2006/relationships/image" Target="../media/image9.png" /><Relationship Id="rId14" Type="http://schemas.openxmlformats.org/officeDocument/2006/relationships/image" Target="../media/image13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 /><Relationship Id="rId3" Type="http://schemas.openxmlformats.org/officeDocument/2006/relationships/image" Target="../media/image17.jpeg" /><Relationship Id="rId7" Type="http://schemas.openxmlformats.org/officeDocument/2006/relationships/image" Target="../media/image20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jpeg" /><Relationship Id="rId5" Type="http://schemas.openxmlformats.org/officeDocument/2006/relationships/image" Target="../media/image18.jpeg" /><Relationship Id="rId10" Type="http://schemas.openxmlformats.org/officeDocument/2006/relationships/image" Target="../media/image23.png" /><Relationship Id="rId4" Type="http://schemas.openxmlformats.org/officeDocument/2006/relationships/image" Target="../media/image2.jpeg" /><Relationship Id="rId9" Type="http://schemas.openxmlformats.org/officeDocument/2006/relationships/image" Target="../media/image22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 /><Relationship Id="rId3" Type="http://schemas.openxmlformats.org/officeDocument/2006/relationships/image" Target="../media/image24.jpeg" /><Relationship Id="rId7" Type="http://schemas.openxmlformats.org/officeDocument/2006/relationships/image" Target="../media/image28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7.png" /><Relationship Id="rId5" Type="http://schemas.openxmlformats.org/officeDocument/2006/relationships/image" Target="../media/image26.png" /><Relationship Id="rId10" Type="http://schemas.openxmlformats.org/officeDocument/2006/relationships/image" Target="../media/image23.png" /><Relationship Id="rId4" Type="http://schemas.openxmlformats.org/officeDocument/2006/relationships/image" Target="../media/image25.png" /><Relationship Id="rId9" Type="http://schemas.openxmlformats.org/officeDocument/2006/relationships/image" Target="../media/image29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 /><Relationship Id="rId3" Type="http://schemas.openxmlformats.org/officeDocument/2006/relationships/image" Target="../media/image30.jpg" /><Relationship Id="rId7" Type="http://schemas.openxmlformats.org/officeDocument/2006/relationships/image" Target="../media/image34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3.jpg" /><Relationship Id="rId5" Type="http://schemas.openxmlformats.org/officeDocument/2006/relationships/image" Target="../media/image32.jpg" /><Relationship Id="rId10" Type="http://schemas.openxmlformats.org/officeDocument/2006/relationships/image" Target="../media/image23.png" /><Relationship Id="rId4" Type="http://schemas.openxmlformats.org/officeDocument/2006/relationships/image" Target="../media/image31.jpg" /><Relationship Id="rId9" Type="http://schemas.openxmlformats.org/officeDocument/2006/relationships/image" Target="../media/image29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 /><Relationship Id="rId3" Type="http://schemas.openxmlformats.org/officeDocument/2006/relationships/image" Target="../media/image2.jpeg" /><Relationship Id="rId7" Type="http://schemas.openxmlformats.org/officeDocument/2006/relationships/image" Target="../media/image38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7.png" /><Relationship Id="rId5" Type="http://schemas.openxmlformats.org/officeDocument/2006/relationships/image" Target="../media/image36.jpeg" /><Relationship Id="rId4" Type="http://schemas.openxmlformats.org/officeDocument/2006/relationships/image" Target="../media/image3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500188" y="6357938"/>
            <a:ext cx="614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1800">
                <a:solidFill>
                  <a:srgbClr val="FFFFFF"/>
                </a:solidFill>
                <a:latin typeface="Arial Black" pitchFamily="32" charset="0"/>
              </a:rPr>
              <a:t>w w w . p o l y t e c h n i k a . s k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7669213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2656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738981" y="1658143"/>
            <a:ext cx="707231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800" b="1" dirty="0">
                <a:latin typeface="Arial" charset="0"/>
                <a:cs typeface="Arial" charset="0"/>
              </a:rPr>
              <a:t>    Spolupráca s firmami</a:t>
            </a:r>
          </a:p>
          <a:p>
            <a:pPr algn="ctr" eaLnBrk="1" hangingPunct="1">
              <a:spcBef>
                <a:spcPct val="0"/>
              </a:spcBef>
            </a:pPr>
            <a:r>
              <a:rPr lang="sk-SK" altLang="sk-SK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   v poľnohospodárstve a potravinárstve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95536" y="4326596"/>
            <a:ext cx="8572500" cy="203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k-SK" altLang="sk-SK" sz="1400" dirty="0">
                <a:latin typeface="Arial" charset="0"/>
                <a:cs typeface="Arial" charset="0"/>
              </a:rPr>
              <a:t>			</a:t>
            </a:r>
            <a:r>
              <a:rPr lang="sk-SK" altLang="sk-SK" sz="1400" b="1" dirty="0" err="1">
                <a:latin typeface="Arial" charset="0"/>
                <a:cs typeface="Arial" charset="0"/>
              </a:rPr>
              <a:t>Agro-Racio</a:t>
            </a:r>
            <a:r>
              <a:rPr lang="sk-SK" altLang="sk-SK" sz="1400" b="1" dirty="0">
                <a:latin typeface="Arial" charset="0"/>
                <a:cs typeface="Arial" charset="0"/>
              </a:rPr>
              <a:t>, s.r.o. Liptovský Mikuláš – Svätý Kríž		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sz="1400" b="1" dirty="0">
                <a:latin typeface="Arial" charset="0"/>
                <a:cs typeface="Arial" charset="0"/>
              </a:rPr>
              <a:t>			Poľnohospodárske družstvo Smrečany	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sz="1400" b="1" dirty="0">
                <a:latin typeface="Arial" charset="0"/>
                <a:cs typeface="Arial" charset="0"/>
              </a:rPr>
              <a:t>			</a:t>
            </a:r>
            <a:r>
              <a:rPr lang="sk-SK" altLang="sk-SK" sz="1400" b="1" dirty="0" err="1">
                <a:latin typeface="Arial" charset="0"/>
                <a:cs typeface="Arial" charset="0"/>
              </a:rPr>
              <a:t>Agria</a:t>
            </a:r>
            <a:r>
              <a:rPr lang="sk-SK" altLang="sk-SK" sz="1400" b="1" dirty="0">
                <a:latin typeface="Arial" charset="0"/>
                <a:cs typeface="Arial" charset="0"/>
              </a:rPr>
              <a:t> a.s. Liptovský Ondrej		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sz="1400" b="1" dirty="0">
                <a:latin typeface="Arial" charset="0"/>
                <a:cs typeface="Arial" charset="0"/>
              </a:rPr>
              <a:t>			Poľnohospodárske družstvo Liptovský Mikuláš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sz="1400" b="1" dirty="0">
                <a:latin typeface="Arial" charset="0"/>
                <a:cs typeface="Arial" charset="0"/>
              </a:rPr>
              <a:t>                                         Farma Východná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sz="1400" b="1" dirty="0">
                <a:latin typeface="Arial" charset="0"/>
                <a:cs typeface="Arial" charset="0"/>
              </a:rPr>
              <a:t>			</a:t>
            </a:r>
            <a:r>
              <a:rPr lang="sk-SK" altLang="sk-SK" sz="1400" b="1" dirty="0" err="1">
                <a:latin typeface="Arial" charset="0"/>
                <a:cs typeface="Arial" charset="0"/>
              </a:rPr>
              <a:t>AgroNOVA</a:t>
            </a:r>
            <a:r>
              <a:rPr lang="sk-SK" altLang="sk-SK" sz="1400" b="1" dirty="0">
                <a:latin typeface="Arial" charset="0"/>
                <a:cs typeface="Arial" charset="0"/>
              </a:rPr>
              <a:t> – Liptovská Sielnica – Bukovina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sz="1400" b="1" dirty="0">
                <a:latin typeface="Arial" charset="0"/>
                <a:cs typeface="Arial" charset="0"/>
              </a:rPr>
              <a:t>			</a:t>
            </a:r>
            <a:r>
              <a:rPr lang="sk-SK" altLang="sk-SK" sz="1400" b="1" dirty="0" err="1">
                <a:latin typeface="Arial" charset="0"/>
                <a:cs typeface="Arial" charset="0"/>
              </a:rPr>
              <a:t>Savencia</a:t>
            </a:r>
            <a:r>
              <a:rPr lang="sk-SK" altLang="sk-SK" sz="1400" b="1" dirty="0">
                <a:latin typeface="Arial" charset="0"/>
                <a:cs typeface="Arial" charset="0"/>
              </a:rPr>
              <a:t> – Liptovský Mikuláš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sz="1400" b="1" dirty="0">
                <a:latin typeface="Arial" charset="0"/>
                <a:cs typeface="Arial" charset="0"/>
              </a:rPr>
              <a:t>			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sz="1400" b="1" dirty="0">
                <a:latin typeface="Arial" charset="0"/>
                <a:cs typeface="Arial" charset="0"/>
              </a:rPr>
              <a:t>			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4" y="2827642"/>
            <a:ext cx="2960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94" y="260349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3363913" y="6308725"/>
            <a:ext cx="2281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1800">
                <a:solidFill>
                  <a:srgbClr val="006600"/>
                </a:solidFill>
                <a:latin typeface="Arial" charset="0"/>
              </a:rPr>
              <a:t>www.polytechnika.sk</a:t>
            </a:r>
          </a:p>
        </p:txBody>
      </p:sp>
      <p:pic>
        <p:nvPicPr>
          <p:cNvPr id="1024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750" y="2609850"/>
            <a:ext cx="125095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94" y="2783131"/>
            <a:ext cx="1905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20" y="3167311"/>
            <a:ext cx="1803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323850" y="1823479"/>
            <a:ext cx="83581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800" b="1" dirty="0">
                <a:latin typeface="Arial" charset="0"/>
                <a:cs typeface="Arial" charset="0"/>
              </a:rPr>
              <a:t>   Spolupráca s firmami</a:t>
            </a: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442913" y="2533106"/>
            <a:ext cx="81438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4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V STROJÁRSTVE</a:t>
            </a:r>
          </a:p>
        </p:txBody>
      </p:sp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4" y="3167311"/>
            <a:ext cx="20097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5759599"/>
            <a:ext cx="47021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5059015"/>
            <a:ext cx="30146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5789761"/>
            <a:ext cx="302736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1" y="208032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  <p:pic>
        <p:nvPicPr>
          <p:cNvPr id="11282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51" y="3588849"/>
            <a:ext cx="1343112" cy="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83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r="23433"/>
          <a:stretch>
            <a:fillRect/>
          </a:stretch>
        </p:blipFill>
        <p:spPr bwMode="auto">
          <a:xfrm>
            <a:off x="7135520" y="4469932"/>
            <a:ext cx="11795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85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7218" r="19250" b="28798"/>
          <a:stretch>
            <a:fillRect/>
          </a:stretch>
        </p:blipFill>
        <p:spPr bwMode="auto">
          <a:xfrm>
            <a:off x="7204075" y="3500809"/>
            <a:ext cx="14398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272250"/>
            <a:ext cx="18764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6" y="4297987"/>
            <a:ext cx="28971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255713" y="1900238"/>
            <a:ext cx="69167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800" b="1">
                <a:solidFill>
                  <a:schemeClr val="accent2"/>
                </a:solidFill>
                <a:latin typeface="Arial" charset="0"/>
                <a:cs typeface="Arial" charset="0"/>
              </a:rPr>
              <a:t>Medzinárodná spolupráca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763713" y="2781300"/>
            <a:ext cx="52149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800" b="1">
                <a:solidFill>
                  <a:srgbClr val="00B0F0"/>
                </a:solidFill>
                <a:latin typeface="Arial" charset="0"/>
                <a:cs typeface="Arial" charset="0"/>
              </a:rPr>
              <a:t>FRANCÚZSKO</a:t>
            </a:r>
          </a:p>
          <a:p>
            <a:pPr algn="ctr" eaLnBrk="1" hangingPunct="1">
              <a:spcBef>
                <a:spcPct val="0"/>
              </a:spcBef>
            </a:pPr>
            <a:r>
              <a:rPr lang="sk-SK" altLang="sk-SK" sz="1600">
                <a:latin typeface="Arial" charset="0"/>
                <a:cs typeface="Arial" charset="0"/>
              </a:rPr>
              <a:t>3 - týždňové pracovné stáže vo francúzskych firmách</a:t>
            </a:r>
          </a:p>
          <a:p>
            <a:pPr algn="ctr" eaLnBrk="1" hangingPunct="1">
              <a:spcBef>
                <a:spcPct val="0"/>
              </a:spcBef>
            </a:pPr>
            <a:r>
              <a:rPr lang="sk-SK" altLang="sk-SK" sz="1600">
                <a:latin typeface="Arial" charset="0"/>
                <a:cs typeface="Arial" charset="0"/>
              </a:rPr>
              <a:t>v okolí mesta Chatearoaux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385888" y="4357688"/>
            <a:ext cx="6858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800" b="1" dirty="0">
                <a:solidFill>
                  <a:srgbClr val="00B0F0"/>
                </a:solidFill>
                <a:latin typeface="Arial" charset="0"/>
                <a:cs typeface="Arial" charset="0"/>
              </a:rPr>
              <a:t>ČESKÁ</a:t>
            </a:r>
            <a:r>
              <a:rPr lang="sk-SK" altLang="sk-SK" sz="2400" b="1" dirty="0">
                <a:solidFill>
                  <a:srgbClr val="00B0F0"/>
                </a:solidFill>
                <a:latin typeface="Arial" charset="0"/>
                <a:cs typeface="Arial" charset="0"/>
              </a:rPr>
              <a:t> </a:t>
            </a:r>
            <a:r>
              <a:rPr lang="sk-SK" altLang="sk-SK" sz="2800" b="1" dirty="0">
                <a:solidFill>
                  <a:srgbClr val="00B0F0"/>
                </a:solidFill>
                <a:latin typeface="Arial" charset="0"/>
                <a:cs typeface="Arial" charset="0"/>
              </a:rPr>
              <a:t>REPUBLIKA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sz="1600" dirty="0">
                <a:latin typeface="Arial" charset="0"/>
                <a:cs typeface="Arial" charset="0"/>
              </a:rPr>
              <a:t>súťaž </a:t>
            </a:r>
            <a:r>
              <a:rPr lang="sk-SK" altLang="sk-SK" sz="1600" b="1" dirty="0">
                <a:latin typeface="Arial" charset="0"/>
                <a:cs typeface="Arial" charset="0"/>
              </a:rPr>
              <a:t>INTERLIGA</a:t>
            </a:r>
            <a:r>
              <a:rPr lang="sk-SK" altLang="sk-SK" sz="1600" dirty="0">
                <a:latin typeface="Arial" charset="0"/>
                <a:cs typeface="Arial" charset="0"/>
              </a:rPr>
              <a:t> v jazde zručnosti, volejbale, stolnom tenise a </a:t>
            </a:r>
            <a:r>
              <a:rPr lang="sk-SK" altLang="sk-SK" sz="1600" dirty="0" err="1">
                <a:latin typeface="Arial" charset="0"/>
                <a:cs typeface="Arial" charset="0"/>
              </a:rPr>
              <a:t>florbale</a:t>
            </a:r>
            <a:endParaRPr lang="sk-SK" altLang="sk-SK" sz="1600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sk-SK" altLang="sk-SK" sz="1600" dirty="0" err="1">
                <a:latin typeface="Arial" charset="0"/>
                <a:cs typeface="Arial" charset="0"/>
              </a:rPr>
              <a:t>Rožnov</a:t>
            </a:r>
            <a:r>
              <a:rPr lang="sk-SK" altLang="sk-SK" sz="1600" dirty="0">
                <a:latin typeface="Arial" charset="0"/>
                <a:cs typeface="Arial" charset="0"/>
              </a:rPr>
              <a:t> pod </a:t>
            </a:r>
            <a:r>
              <a:rPr lang="sk-SK" altLang="sk-SK" sz="1600" dirty="0" err="1">
                <a:latin typeface="Arial" charset="0"/>
                <a:cs typeface="Arial" charset="0"/>
              </a:rPr>
              <a:t>Radhoštěm</a:t>
            </a:r>
            <a:r>
              <a:rPr lang="sk-SK" altLang="sk-SK" sz="1600" dirty="0">
                <a:latin typeface="Arial" charset="0"/>
                <a:cs typeface="Arial" charset="0"/>
              </a:rPr>
              <a:t>, Nový </a:t>
            </a:r>
            <a:r>
              <a:rPr lang="sk-SK" altLang="sk-SK" sz="1600" dirty="0" err="1">
                <a:latin typeface="Arial" charset="0"/>
                <a:cs typeface="Arial" charset="0"/>
              </a:rPr>
              <a:t>Jičín</a:t>
            </a:r>
            <a:r>
              <a:rPr lang="sk-SK" altLang="sk-SK" sz="1600" dirty="0">
                <a:latin typeface="Arial" charset="0"/>
                <a:cs typeface="Arial" charset="0"/>
              </a:rPr>
              <a:t> a Kežmarok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429125"/>
            <a:ext cx="10001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9450"/>
            <a:ext cx="1071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6" name="Picture 7"/>
          <p:cNvSpPr>
            <a:spLocks noChangeAspect="1" noChangeArrowheads="1"/>
          </p:cNvSpPr>
          <p:nvPr/>
        </p:nvSpPr>
        <p:spPr bwMode="auto">
          <a:xfrm>
            <a:off x="4211638" y="5300663"/>
            <a:ext cx="9286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357813"/>
            <a:ext cx="1276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286375"/>
            <a:ext cx="100806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73688"/>
            <a:ext cx="12477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0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00663"/>
            <a:ext cx="122396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01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88" y="281539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773238"/>
            <a:ext cx="1920875" cy="1439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141663"/>
            <a:ext cx="1584325" cy="1187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508375" y="6381750"/>
            <a:ext cx="2281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1800">
                <a:solidFill>
                  <a:srgbClr val="006600"/>
                </a:solidFill>
                <a:latin typeface="Arial" charset="0"/>
              </a:rPr>
              <a:t>www.polytechnika.sk</a:t>
            </a:r>
          </a:p>
        </p:txBody>
      </p:sp>
      <p:pic>
        <p:nvPicPr>
          <p:cNvPr id="12305" name="Obrázok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484313"/>
            <a:ext cx="2347913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27" y="2286552"/>
            <a:ext cx="25193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9113"/>
            <a:ext cx="2706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59225"/>
            <a:ext cx="2706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r="24875" b="5032"/>
          <a:stretch>
            <a:fillRect/>
          </a:stretch>
        </p:blipFill>
        <p:spPr bwMode="auto">
          <a:xfrm>
            <a:off x="5580063" y="1995488"/>
            <a:ext cx="3275012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-720725" y="3600450"/>
            <a:ext cx="4564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1800" b="1">
                <a:solidFill>
                  <a:srgbClr val="00008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148263" y="5661025"/>
            <a:ext cx="4140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1800" b="1">
                <a:solidFill>
                  <a:srgbClr val="00008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63" y="153462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49400"/>
            <a:ext cx="40830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" b="14935"/>
          <a:stretch>
            <a:fillRect/>
          </a:stretch>
        </p:blipFill>
        <p:spPr bwMode="auto">
          <a:xfrm>
            <a:off x="5219700" y="1498600"/>
            <a:ext cx="35020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5"/>
          <a:stretch>
            <a:fillRect/>
          </a:stretch>
        </p:blipFill>
        <p:spPr bwMode="auto">
          <a:xfrm>
            <a:off x="5394325" y="3433763"/>
            <a:ext cx="33274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0" y="4679950"/>
            <a:ext cx="5400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000" b="1">
                <a:solidFill>
                  <a:srgbClr val="C00000"/>
                </a:solidFill>
                <a:latin typeface="Arial" charset="0"/>
                <a:cs typeface="Arial" charset="0"/>
              </a:rPr>
              <a:t>LIPTOV Z KONSKÉHO CHRBTA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0" y="5219700"/>
            <a:ext cx="52197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1800" b="1">
                <a:solidFill>
                  <a:srgbClr val="000080"/>
                </a:solidFill>
                <a:latin typeface="Arial" charset="0"/>
                <a:cs typeface="Arial" charset="0"/>
              </a:rPr>
              <a:t>  I. MIESTO</a:t>
            </a:r>
          </a:p>
          <a:p>
            <a:pPr algn="ctr" eaLnBrk="1" hangingPunct="1">
              <a:spcBef>
                <a:spcPct val="0"/>
              </a:spcBef>
            </a:pPr>
            <a:r>
              <a:rPr lang="sk-SK" altLang="sk-SK" sz="1800" b="1">
                <a:solidFill>
                  <a:srgbClr val="000080"/>
                </a:solidFill>
                <a:latin typeface="Arial" charset="0"/>
                <a:cs typeface="Arial" charset="0"/>
              </a:rPr>
              <a:t>NAJLEPŠÍ REGIONÁLNY PRODUKT </a:t>
            </a:r>
          </a:p>
          <a:p>
            <a:pPr algn="ctr" eaLnBrk="1" hangingPunct="1">
              <a:spcBef>
                <a:spcPct val="0"/>
              </a:spcBef>
            </a:pPr>
            <a:r>
              <a:rPr lang="sk-SK" altLang="sk-SK" sz="1800" b="1">
                <a:solidFill>
                  <a:srgbClr val="000080"/>
                </a:solidFill>
                <a:latin typeface="Arial" charset="0"/>
                <a:cs typeface="Arial" charset="0"/>
              </a:rPr>
              <a:t>CESTOVNÉHO RUCHU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0" y="6119813"/>
            <a:ext cx="9144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1800" b="1">
                <a:solidFill>
                  <a:srgbClr val="000080"/>
                </a:solidFill>
                <a:latin typeface="Arial" charset="0"/>
                <a:cs typeface="Arial" charset="0"/>
              </a:rPr>
              <a:t>                                                                </a:t>
            </a:r>
          </a:p>
          <a:p>
            <a:pPr algn="ctr" eaLnBrk="1" hangingPunct="1">
              <a:spcBef>
                <a:spcPct val="0"/>
              </a:spcBef>
            </a:pPr>
            <a:r>
              <a:rPr lang="sk-SK" altLang="sk-SK" sz="1800" b="1">
                <a:solidFill>
                  <a:srgbClr val="000080"/>
                </a:solidFill>
                <a:latin typeface="Arial" charset="0"/>
                <a:cs typeface="Arial" charset="0"/>
              </a:rPr>
              <a:t>                                                                 NAJORIGINÁLNEJŠÍ MASKOT PODUJATIA</a:t>
            </a:r>
          </a:p>
        </p:txBody>
      </p:sp>
      <p:sp>
        <p:nvSpPr>
          <p:cNvPr id="15370" name="Text Box 6"/>
          <p:cNvSpPr txBox="1">
            <a:spLocks noChangeArrowheads="1"/>
          </p:cNvSpPr>
          <p:nvPr/>
        </p:nvSpPr>
        <p:spPr bwMode="auto">
          <a:xfrm>
            <a:off x="4572000" y="3313113"/>
            <a:ext cx="43926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sk-SK" altLang="sk-SK" sz="2000" b="1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4935538"/>
            <a:ext cx="292258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25424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476625"/>
            <a:ext cx="511175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557338"/>
            <a:ext cx="2397125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0638"/>
            <a:ext cx="22891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700213"/>
            <a:ext cx="17303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995738" y="1628775"/>
            <a:ext cx="2373312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15. ročník</a:t>
            </a:r>
          </a:p>
          <a:p>
            <a:pPr algn="ctr">
              <a:defRPr/>
            </a:pP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celoslovenskej súťaže</a:t>
            </a:r>
          </a:p>
          <a:p>
            <a:pPr algn="ctr">
              <a:defRPr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VITAJTE V NAŠOM REGIÓNE</a:t>
            </a:r>
          </a:p>
          <a:p>
            <a:pPr algn="ctr">
              <a:defRPr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22. marca 2018</a:t>
            </a:r>
          </a:p>
        </p:txBody>
      </p:sp>
      <p:pic>
        <p:nvPicPr>
          <p:cNvPr id="1639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57338"/>
            <a:ext cx="28067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BlokTextu 13"/>
          <p:cNvSpPr txBox="1"/>
          <p:nvPr/>
        </p:nvSpPr>
        <p:spPr>
          <a:xfrm>
            <a:off x="-41275" y="3476625"/>
            <a:ext cx="2020888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2000" b="1" dirty="0">
                <a:solidFill>
                  <a:schemeClr val="accent6"/>
                </a:solidFill>
              </a:rPr>
              <a:t>I. miesto</a:t>
            </a:r>
          </a:p>
          <a:p>
            <a:pPr algn="ctr">
              <a:defRPr/>
            </a:pPr>
            <a:r>
              <a:rPr lang="sk-SK" sz="1600" dirty="0">
                <a:solidFill>
                  <a:schemeClr val="accent6"/>
                </a:solidFill>
              </a:rPr>
              <a:t>NAJLEPŠÍ REGIONÁLNY PRODUKT CESTOVNÉHO RUCHU</a:t>
            </a:r>
            <a:endParaRPr lang="sk-SK" sz="1600" b="1" dirty="0">
              <a:solidFill>
                <a:schemeClr val="accent6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6969125" y="3860800"/>
            <a:ext cx="20224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2400" b="1" dirty="0">
                <a:solidFill>
                  <a:schemeClr val="accent6"/>
                </a:solidFill>
              </a:rPr>
              <a:t>TRADIČNÝ LIPTOV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sahu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" y="1614441"/>
            <a:ext cx="3995167" cy="4497388"/>
          </a:xfrm>
        </p:spPr>
      </p:pic>
      <p:pic>
        <p:nvPicPr>
          <p:cNvPr id="10" name="Zástupný symbol obsahu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98" y="2759770"/>
            <a:ext cx="4981802" cy="3384376"/>
          </a:xfr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25425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083" name="Picture 3" descr="C:\Users\Guothova\Downloads\41965086_311052113039945_10884674200220467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02920" y="671959"/>
            <a:ext cx="2261989" cy="41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90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500188" y="6357938"/>
            <a:ext cx="614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1800">
                <a:solidFill>
                  <a:srgbClr val="FFFFFF"/>
                </a:solidFill>
                <a:latin typeface="Arial Black" pitchFamily="32" charset="0"/>
              </a:rPr>
              <a:t>w w w . p o l y t e c h n i k a . s k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84213" y="1962953"/>
            <a:ext cx="45720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k-SK" altLang="sk-SK" sz="2800" dirty="0">
                <a:latin typeface="Arial" charset="0"/>
                <a:cs typeface="Arial" charset="0"/>
              </a:rPr>
              <a:t> </a:t>
            </a:r>
            <a:endParaRPr lang="sk-SK" altLang="sk-SK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68313" y="2708275"/>
            <a:ext cx="4824412" cy="28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sk-SK" altLang="sk-SK" sz="2400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sk-SK" altLang="sk-SK" sz="2000" b="1" dirty="0">
                <a:solidFill>
                  <a:schemeClr val="tx1"/>
                </a:solidFill>
                <a:latin typeface="Arial" charset="0"/>
              </a:rPr>
              <a:t>NÁVŠTEVA V ŠKOLE</a:t>
            </a:r>
          </a:p>
          <a:p>
            <a:pPr algn="ctr" eaLnBrk="1" hangingPunct="1">
              <a:spcBef>
                <a:spcPct val="0"/>
              </a:spcBef>
            </a:pPr>
            <a:endParaRPr lang="sk-SK" altLang="sk-SK" sz="2000" b="1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sk-SK" altLang="sk-SK" sz="1800" dirty="0">
                <a:solidFill>
                  <a:srgbClr val="006600"/>
                </a:solidFill>
                <a:latin typeface="Arial" charset="0"/>
              </a:rPr>
              <a:t>Ing. Renáta </a:t>
            </a:r>
            <a:r>
              <a:rPr lang="sk-SK" altLang="sk-SK" sz="1800" dirty="0" err="1">
                <a:solidFill>
                  <a:srgbClr val="006600"/>
                </a:solidFill>
                <a:latin typeface="Arial" charset="0"/>
              </a:rPr>
              <a:t>Benikovská</a:t>
            </a:r>
            <a:r>
              <a:rPr lang="sk-SK" altLang="sk-SK" sz="1800" dirty="0">
                <a:solidFill>
                  <a:srgbClr val="006600"/>
                </a:solidFill>
                <a:latin typeface="Arial" charset="0"/>
              </a:rPr>
              <a:t>– riaditeľka školy</a:t>
            </a:r>
          </a:p>
          <a:p>
            <a:pPr algn="ctr" eaLnBrk="1" hangingPunct="1">
              <a:spcBef>
                <a:spcPct val="0"/>
              </a:spcBef>
            </a:pPr>
            <a:r>
              <a:rPr lang="sk-SK" altLang="sk-SK" sz="1800" dirty="0">
                <a:solidFill>
                  <a:srgbClr val="006600"/>
                </a:solidFill>
                <a:latin typeface="Arial" charset="0"/>
                <a:cs typeface="Arial" charset="0"/>
              </a:rPr>
              <a:t>PhDr. Tatiana </a:t>
            </a:r>
            <a:r>
              <a:rPr lang="sk-SK" altLang="sk-SK" sz="1800" dirty="0" err="1">
                <a:solidFill>
                  <a:srgbClr val="006600"/>
                </a:solidFill>
                <a:latin typeface="Arial" charset="0"/>
                <a:cs typeface="Arial" charset="0"/>
              </a:rPr>
              <a:t>Kůsová</a:t>
            </a:r>
            <a:r>
              <a:rPr lang="sk-SK" altLang="sk-SK" sz="1800" dirty="0">
                <a:solidFill>
                  <a:srgbClr val="006600"/>
                </a:solidFill>
                <a:latin typeface="Arial" charset="0"/>
                <a:cs typeface="Arial" charset="0"/>
              </a:rPr>
              <a:t> – výchovný poradca</a:t>
            </a:r>
          </a:p>
          <a:p>
            <a:pPr algn="ctr" eaLnBrk="1" hangingPunct="1">
              <a:spcBef>
                <a:spcPct val="0"/>
              </a:spcBef>
            </a:pPr>
            <a:r>
              <a:rPr lang="sk-SK" altLang="sk-SK" sz="1800" dirty="0">
                <a:solidFill>
                  <a:srgbClr val="006600"/>
                </a:solidFill>
                <a:latin typeface="Arial" charset="0"/>
              </a:rPr>
              <a:t>Tel. číslo – 044 - 55 21 849</a:t>
            </a:r>
          </a:p>
          <a:p>
            <a:pPr algn="ctr" eaLnBrk="1" hangingPunct="1">
              <a:spcBef>
                <a:spcPct val="0"/>
              </a:spcBef>
            </a:pPr>
            <a:endParaRPr lang="sk-SK" altLang="sk-SK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</a:pPr>
            <a:endParaRPr lang="sk-SK" altLang="sk-SK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sk-SK" altLang="sk-SK" sz="2400" dirty="0">
                <a:solidFill>
                  <a:srgbClr val="006600"/>
                </a:solidFill>
                <a:latin typeface="Arial" charset="0"/>
              </a:rPr>
              <a:t>       </a:t>
            </a:r>
            <a:r>
              <a:rPr lang="sk-SK" altLang="sk-SK" sz="2400" dirty="0" err="1">
                <a:solidFill>
                  <a:srgbClr val="006600"/>
                </a:solidFill>
                <a:latin typeface="Arial" charset="0"/>
              </a:rPr>
              <a:t>www.polytechnika.sk</a:t>
            </a:r>
            <a:endParaRPr lang="sk-SK" altLang="sk-SK" sz="2400" dirty="0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92600"/>
            <a:ext cx="30575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36838"/>
            <a:ext cx="30718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6672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28624" y="1567853"/>
            <a:ext cx="807243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400" b="1" dirty="0">
                <a:latin typeface="Arial" charset="0"/>
                <a:cs typeface="Arial" charset="0"/>
              </a:rPr>
              <a:t>Ponúkané školské vzdelávacie programy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8177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872456" y="5606322"/>
            <a:ext cx="5184775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000" dirty="0" err="1">
                <a:solidFill>
                  <a:srgbClr val="4E3B30"/>
                </a:solidFill>
                <a:latin typeface="Arial" charset="0"/>
              </a:rPr>
              <a:t>www.polytechnika.sk</a:t>
            </a:r>
            <a:endParaRPr lang="sk-SK" altLang="sk-SK" sz="2000" dirty="0">
              <a:solidFill>
                <a:srgbClr val="4E3B30"/>
              </a:solidFill>
              <a:latin typeface="Arial" charset="0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571499" y="2088179"/>
            <a:ext cx="7786688" cy="318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</a:pPr>
            <a:r>
              <a:rPr lang="sk-SK" altLang="sk-SK" sz="18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4 - ročné študijné odbory s maturitou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</a:pPr>
            <a:r>
              <a:rPr lang="sk-SK" altLang="sk-SK" sz="2000" b="1" u="sng" dirty="0">
                <a:solidFill>
                  <a:schemeClr val="accent2"/>
                </a:solidFill>
                <a:latin typeface="Arial" charset="0"/>
                <a:cs typeface="Arial" charset="0"/>
              </a:rPr>
              <a:t>Technické odbory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r>
              <a:rPr lang="sk-SK" altLang="sk-SK" sz="20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MECHANIK STROJOV A ZARIADENÍ - SDV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r>
              <a:rPr lang="sk-SK" altLang="sk-SK" sz="20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 MECHANIK ČÍSLICOVO RIADENÝCH STROJOV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endParaRPr lang="sk-SK" altLang="sk-SK" sz="20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r>
              <a:rPr lang="sk-SK" altLang="sk-SK" sz="2000" b="1" u="sng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Poľnohospodárske odbory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r>
              <a:rPr lang="sk-SK" altLang="sk-SK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AGROPODNIKANIE – AGROTURISTIKA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endParaRPr lang="sk-SK" altLang="sk-SK" sz="1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85750" y="2063303"/>
            <a:ext cx="8358188" cy="223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</a:pPr>
            <a:r>
              <a:rPr lang="sk-SK" altLang="sk-SK" sz="1800" b="1" u="sng" dirty="0">
                <a:latin typeface="Arial" charset="0"/>
                <a:cs typeface="Arial" charset="0"/>
              </a:rPr>
              <a:t>3 - ročné učebné odbory s výučným listom s možnosťou nadstavbového štúdia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r>
              <a:rPr lang="sk-SK" altLang="sk-SK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AGROMECHANIZÁTOR, OPRAVÁR – SDV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r>
              <a:rPr lang="sk-SK" altLang="sk-SK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POĽNOHOSPODÁR – FARMÁRSTVO 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r>
              <a:rPr lang="sk-SK" altLang="sk-SK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MLIEKÁR – SYRÁR </a:t>
            </a:r>
            <a:r>
              <a:rPr lang="sk-SK" altLang="sk-SK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– SDV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endParaRPr lang="sk-SK" altLang="sk-SK" sz="1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5750" y="3922663"/>
            <a:ext cx="8358188" cy="16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</a:pPr>
            <a:r>
              <a:rPr lang="sk-SK" altLang="sk-SK" sz="1800" b="1" u="sng" dirty="0">
                <a:latin typeface="Arial" charset="0"/>
                <a:cs typeface="Arial" charset="0"/>
              </a:rPr>
              <a:t>2 - ročné učebné odbory s možnosťou ukončenia základného vzdelania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r>
              <a:rPr lang="sk-SK" altLang="sk-SK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POĽNOHOSPODÁRSKA VÝROBA 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r>
              <a:rPr lang="sk-SK" altLang="sk-SK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POTRAVINÁRSKA VÝROBA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r>
              <a:rPr lang="sk-SK" altLang="sk-SK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PRAKTICKÉ PRÁCE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75" y="260648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415241" y="5733256"/>
            <a:ext cx="2313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altLang="sk-SK" dirty="0" err="1">
                <a:solidFill>
                  <a:srgbClr val="4E3B30"/>
                </a:solidFill>
              </a:rPr>
              <a:t>www.polytechnika.sk</a:t>
            </a:r>
            <a:endParaRPr lang="sk-SK" altLang="sk-SK" dirty="0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5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14313" y="2500313"/>
            <a:ext cx="74295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800" b="1" dirty="0">
                <a:solidFill>
                  <a:srgbClr val="7030A0"/>
                </a:solidFill>
                <a:latin typeface="Arial" charset="0"/>
                <a:cs typeface="Arial" charset="0"/>
              </a:rPr>
              <a:t>           MECHANIK STROJOV A ZARIADENÍ</a:t>
            </a:r>
          </a:p>
          <a:p>
            <a:pPr algn="ctr" eaLnBrk="1" hangingPunct="1">
              <a:spcBef>
                <a:spcPct val="0"/>
              </a:spcBef>
            </a:pPr>
            <a:r>
              <a:rPr lang="sk-SK" altLang="sk-SK" sz="1600" b="1" dirty="0">
                <a:latin typeface="Arial" charset="0"/>
                <a:cs typeface="Arial" charset="0"/>
              </a:rPr>
              <a:t>                     4 - ročné štúdium s maturitou a výučným listom (kód 2413 K)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2303462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68863"/>
            <a:ext cx="19431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73463"/>
            <a:ext cx="1992312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73463"/>
            <a:ext cx="28813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949950"/>
            <a:ext cx="248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373688"/>
            <a:ext cx="135731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45125"/>
            <a:ext cx="20478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7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021388"/>
            <a:ext cx="129698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8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260350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1473200" y="1824038"/>
            <a:ext cx="6699250" cy="525462"/>
          </a:xfrm>
          <a:prstGeom prst="rect">
            <a:avLst/>
          </a:prstGeom>
          <a:solidFill>
            <a:srgbClr val="9F5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800" b="1" dirty="0">
                <a:solidFill>
                  <a:srgbClr val="FFFFFF"/>
                </a:solidFill>
                <a:latin typeface="Arial" charset="0"/>
              </a:rPr>
              <a:t>SYSTÉM DUÁLNEHO VZDELÁVANIA </a:t>
            </a:r>
          </a:p>
        </p:txBody>
      </p:sp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3219450" y="6381750"/>
            <a:ext cx="2281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1800">
                <a:solidFill>
                  <a:srgbClr val="006600"/>
                </a:solidFill>
                <a:latin typeface="Arial" charset="0"/>
              </a:rPr>
              <a:t>www.polytechnika.sk</a:t>
            </a:r>
          </a:p>
        </p:txBody>
      </p:sp>
      <p:pic>
        <p:nvPicPr>
          <p:cNvPr id="4111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97" y="3395029"/>
            <a:ext cx="10747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12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r="23433"/>
          <a:stretch>
            <a:fillRect/>
          </a:stretch>
        </p:blipFill>
        <p:spPr bwMode="auto">
          <a:xfrm>
            <a:off x="7885113" y="4292600"/>
            <a:ext cx="1179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14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7218" r="19250" b="28798"/>
          <a:stretch>
            <a:fillRect/>
          </a:stretch>
        </p:blipFill>
        <p:spPr bwMode="auto">
          <a:xfrm>
            <a:off x="7581550" y="2649855"/>
            <a:ext cx="14398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1" y="2240707"/>
            <a:ext cx="1207408" cy="62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8" y="3015653"/>
            <a:ext cx="1359555" cy="3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-284771" y="1725636"/>
            <a:ext cx="8165585" cy="169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800" b="1" dirty="0">
                <a:solidFill>
                  <a:srgbClr val="7030A0"/>
                </a:solidFill>
                <a:latin typeface="Arial" charset="0"/>
                <a:cs typeface="Arial" charset="0"/>
              </a:rPr>
              <a:t>           MECHANIK ČÍSLICOVO RIADENÝCH STROJOV</a:t>
            </a:r>
          </a:p>
          <a:p>
            <a:pPr algn="ctr" eaLnBrk="1" hangingPunct="1">
              <a:spcBef>
                <a:spcPct val="0"/>
              </a:spcBef>
            </a:pPr>
            <a:r>
              <a:rPr lang="sk-SK" altLang="sk-SK" sz="1600" b="1" dirty="0">
                <a:latin typeface="Arial" charset="0"/>
                <a:cs typeface="Arial" charset="0"/>
              </a:rPr>
              <a:t>                     4 - ročné štúdium s maturitou a výučným listom (kód 2412 K)</a:t>
            </a:r>
          </a:p>
          <a:p>
            <a:pPr algn="ctr" eaLnBrk="1" hangingPunct="1">
              <a:spcBef>
                <a:spcPct val="0"/>
              </a:spcBef>
            </a:pPr>
            <a:endParaRPr lang="sk-SK" altLang="sk-SK" sz="16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sk-SK" altLang="sk-SK" sz="1600" b="1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2303462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68863"/>
            <a:ext cx="19431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73463"/>
            <a:ext cx="1992312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73463"/>
            <a:ext cx="28813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949950"/>
            <a:ext cx="248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373688"/>
            <a:ext cx="135731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45125"/>
            <a:ext cx="20478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7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021388"/>
            <a:ext cx="129698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8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9" y="171820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3219450" y="6381750"/>
            <a:ext cx="2281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1800">
                <a:solidFill>
                  <a:srgbClr val="006600"/>
                </a:solidFill>
                <a:latin typeface="Arial" charset="0"/>
              </a:rPr>
              <a:t>www.polytechnika.sk</a:t>
            </a:r>
          </a:p>
        </p:txBody>
      </p:sp>
      <p:pic>
        <p:nvPicPr>
          <p:cNvPr id="4111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34255"/>
            <a:ext cx="10747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12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r="23433"/>
          <a:stretch>
            <a:fillRect/>
          </a:stretch>
        </p:blipFill>
        <p:spPr bwMode="auto">
          <a:xfrm>
            <a:off x="7880814" y="3933031"/>
            <a:ext cx="11795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14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7218" r="19250" b="28798"/>
          <a:stretch>
            <a:fillRect/>
          </a:stretch>
        </p:blipFill>
        <p:spPr bwMode="auto">
          <a:xfrm>
            <a:off x="179512" y="2098050"/>
            <a:ext cx="14398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8" y="2703688"/>
            <a:ext cx="1207408" cy="62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43" y="3014857"/>
            <a:ext cx="1857141" cy="45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616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79388" y="1839913"/>
            <a:ext cx="8750300" cy="762000"/>
          </a:xfrm>
          <a:prstGeom prst="rect">
            <a:avLst/>
          </a:prstGeom>
          <a:solidFill>
            <a:srgbClr val="A27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200" b="1">
                <a:solidFill>
                  <a:srgbClr val="FFFF00"/>
                </a:solidFill>
                <a:latin typeface="Arial" charset="0"/>
                <a:cs typeface="Arial" charset="0"/>
              </a:rPr>
              <a:t>SLOVENSKO</a:t>
            </a:r>
            <a:r>
              <a:rPr lang="sk-SK" altLang="sk-SK" sz="2200" b="1">
                <a:solidFill>
                  <a:srgbClr val="FFFFFF"/>
                </a:solidFill>
                <a:latin typeface="Arial" charset="0"/>
                <a:cs typeface="Arial" charset="0"/>
              </a:rPr>
              <a:t> - KRAJINA  PREDURČENÁ NA VIDIECKU TURISTIKU 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500188" y="6357938"/>
            <a:ext cx="614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1800">
                <a:solidFill>
                  <a:srgbClr val="FFFFFF"/>
                </a:solidFill>
                <a:latin typeface="Arial Black" pitchFamily="32" charset="0"/>
              </a:rPr>
              <a:t>w w w . p o l y t e c h n i k a . s k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42875" y="2571750"/>
            <a:ext cx="8785225" cy="89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600" b="1" dirty="0">
                <a:solidFill>
                  <a:srgbClr val="91581F"/>
                </a:solidFill>
                <a:latin typeface="Arial" charset="0"/>
                <a:cs typeface="Arial" charset="0"/>
              </a:rPr>
              <a:t>AGROPODNIKANIE-</a:t>
            </a:r>
            <a:r>
              <a:rPr lang="sk-SK" altLang="sk-SK" sz="2800" b="1" dirty="0">
                <a:solidFill>
                  <a:srgbClr val="91581F"/>
                </a:solidFill>
                <a:latin typeface="Arial" charset="0"/>
                <a:cs typeface="Arial" charset="0"/>
              </a:rPr>
              <a:t> agroturistika</a:t>
            </a:r>
            <a:endParaRPr lang="sk-SK" altLang="sk-SK" sz="2600" b="1" dirty="0">
              <a:solidFill>
                <a:srgbClr val="91581F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sk-SK" altLang="sk-SK" sz="2400" b="1" dirty="0">
                <a:solidFill>
                  <a:srgbClr val="91581F"/>
                </a:solidFill>
                <a:latin typeface="Arial" charset="0"/>
                <a:cs typeface="Arial" charset="0"/>
              </a:rPr>
              <a:t> </a:t>
            </a:r>
            <a:r>
              <a:rPr lang="sk-SK" altLang="sk-SK" sz="1600" b="1" dirty="0">
                <a:latin typeface="Arial" charset="0"/>
                <a:cs typeface="Arial" charset="0"/>
              </a:rPr>
              <a:t>4 - ročné štúdium s maturitou </a:t>
            </a:r>
            <a:r>
              <a:rPr lang="sk-SK" altLang="sk-SK" sz="1200" b="1" dirty="0">
                <a:latin typeface="Arial" charset="0"/>
                <a:cs typeface="Arial" charset="0"/>
              </a:rPr>
              <a:t>(kód 4210 M 11) </a:t>
            </a: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786188"/>
            <a:ext cx="207168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43164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714750"/>
            <a:ext cx="2000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286375"/>
            <a:ext cx="19288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4750"/>
            <a:ext cx="22748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714750"/>
            <a:ext cx="20002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  <p:pic>
        <p:nvPicPr>
          <p:cNvPr id="6158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286375"/>
            <a:ext cx="24288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" y="2637757"/>
            <a:ext cx="1498054" cy="104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84213" y="3068638"/>
            <a:ext cx="7772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000" b="1">
                <a:solidFill>
                  <a:schemeClr val="tx1"/>
                </a:solidFill>
                <a:latin typeface="Arial" charset="0"/>
                <a:cs typeface="Arial" charset="0"/>
              </a:rPr>
              <a:t>OBSLUHA  GPS  NAVÁDZANÝCH STROJOV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214313" y="2276475"/>
            <a:ext cx="8715375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600" b="1" dirty="0">
                <a:solidFill>
                  <a:srgbClr val="FFC000"/>
                </a:solidFill>
                <a:latin typeface="Arial" charset="0"/>
                <a:cs typeface="Arial" charset="0"/>
              </a:rPr>
              <a:t>AGROMECHANIZÁTOR, OPRAVÁR</a:t>
            </a:r>
          </a:p>
          <a:p>
            <a:pPr algn="ctr" eaLnBrk="1" hangingPunct="1">
              <a:spcBef>
                <a:spcPct val="0"/>
              </a:spcBef>
            </a:pPr>
            <a:r>
              <a:rPr lang="sk-SK" altLang="sk-SK" sz="1600" b="1" dirty="0">
                <a:latin typeface="Arial" charset="0"/>
                <a:cs typeface="Arial" charset="0"/>
              </a:rPr>
              <a:t>3 - ročný učebný odbor s možnosťou nadstavbového štúdia </a:t>
            </a:r>
            <a:r>
              <a:rPr lang="sk-SK" altLang="sk-SK" sz="1200" b="1" dirty="0">
                <a:latin typeface="Arial" charset="0"/>
                <a:cs typeface="Arial" charset="0"/>
              </a:rPr>
              <a:t>(kód 4524) H)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018088"/>
            <a:ext cx="196056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500438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502025"/>
            <a:ext cx="19605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573463"/>
            <a:ext cx="2008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/>
          <a:stretch>
            <a:fillRect/>
          </a:stretch>
        </p:blipFill>
        <p:spPr bwMode="auto">
          <a:xfrm>
            <a:off x="266700" y="5072063"/>
            <a:ext cx="19542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9" y="188640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3219450" y="6381750"/>
            <a:ext cx="2281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1800">
                <a:solidFill>
                  <a:srgbClr val="006600"/>
                </a:solidFill>
                <a:latin typeface="Arial" charset="0"/>
              </a:rPr>
              <a:t>www.polytechnika.sk</a:t>
            </a:r>
          </a:p>
        </p:txBody>
      </p:sp>
      <p:sp>
        <p:nvSpPr>
          <p:cNvPr id="7180" name="Text Box 1"/>
          <p:cNvSpPr txBox="1">
            <a:spLocks noChangeArrowheads="1"/>
          </p:cNvSpPr>
          <p:nvPr/>
        </p:nvSpPr>
        <p:spPr bwMode="auto">
          <a:xfrm>
            <a:off x="714375" y="1628775"/>
            <a:ext cx="7772400" cy="579438"/>
          </a:xfrm>
          <a:prstGeom prst="rect">
            <a:avLst/>
          </a:prstGeom>
          <a:solidFill>
            <a:srgbClr val="0066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400" b="1">
                <a:solidFill>
                  <a:srgbClr val="FFFFFF"/>
                </a:solidFill>
                <a:latin typeface="Arial" charset="0"/>
                <a:cs typeface="Arial" charset="0"/>
              </a:rPr>
              <a:t>SYSTÉM DUÁLNEHO VZDELÁVANIA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11413"/>
            <a:ext cx="98868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674" y="2700338"/>
            <a:ext cx="1138014" cy="79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84213" y="3068638"/>
            <a:ext cx="7772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sk-SK" altLang="sk-SK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90228" y="1769155"/>
            <a:ext cx="8715375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600" b="1" dirty="0">
                <a:solidFill>
                  <a:srgbClr val="FFC000"/>
                </a:solidFill>
                <a:latin typeface="Arial" charset="0"/>
                <a:cs typeface="Arial" charset="0"/>
              </a:rPr>
              <a:t>POĽNOHOSPODÁR, FARMÁRSTVO</a:t>
            </a:r>
          </a:p>
          <a:p>
            <a:pPr algn="ctr" eaLnBrk="1" hangingPunct="1">
              <a:spcBef>
                <a:spcPct val="0"/>
              </a:spcBef>
            </a:pPr>
            <a:r>
              <a:rPr lang="sk-SK" altLang="sk-SK" sz="1600" b="1" dirty="0">
                <a:latin typeface="Arial" charset="0"/>
                <a:cs typeface="Arial" charset="0"/>
              </a:rPr>
              <a:t> 3 - ročný učebný odbor s možnosťou nadstavbového štúdia </a:t>
            </a:r>
            <a:r>
              <a:rPr lang="sk-SK" altLang="sk-SK" sz="1200" b="1" dirty="0">
                <a:latin typeface="Arial" charset="0"/>
                <a:cs typeface="Arial" charset="0"/>
              </a:rPr>
              <a:t>(kód </a:t>
            </a:r>
            <a:r>
              <a:rPr lang="sk-SK" sz="1200" b="1" kern="1400" dirty="0">
                <a:ln>
                  <a:noFill/>
                </a:ln>
                <a:solidFill>
                  <a:srgbClr val="212120"/>
                </a:solidFill>
                <a:effectLst/>
                <a:latin typeface="Arial" panose="020B0604020202020204" pitchFamily="34" charset="0"/>
              </a:rPr>
              <a:t>4561 H 02) </a:t>
            </a:r>
            <a:endParaRPr lang="sk-SK" sz="1200" kern="1400" dirty="0">
              <a:ln>
                <a:noFill/>
              </a:ln>
              <a:solidFill>
                <a:srgbClr val="212120"/>
              </a:solidFill>
              <a:effectLst/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sk-SK" altLang="sk-SK" sz="1200" b="1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3688" y="5100768"/>
            <a:ext cx="1960562" cy="13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413" y="3650903"/>
            <a:ext cx="3840162" cy="25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3688" y="3506124"/>
            <a:ext cx="1960562" cy="13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884" y="3573463"/>
            <a:ext cx="192901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r="2921"/>
          <a:stretch/>
        </p:blipFill>
        <p:spPr bwMode="auto">
          <a:xfrm>
            <a:off x="266700" y="5072063"/>
            <a:ext cx="19542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9" y="188640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3219450" y="6381750"/>
            <a:ext cx="2281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1800">
                <a:solidFill>
                  <a:srgbClr val="006600"/>
                </a:solidFill>
                <a:latin typeface="Arial" charset="0"/>
              </a:rPr>
              <a:t>www.polytechnika.sk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11413"/>
            <a:ext cx="98868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674" y="2700338"/>
            <a:ext cx="1138014" cy="79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653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714375" y="1857375"/>
            <a:ext cx="7772400" cy="579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400" b="1">
                <a:solidFill>
                  <a:srgbClr val="FFFFFF"/>
                </a:solidFill>
                <a:latin typeface="Arial" charset="0"/>
                <a:cs typeface="Arial" charset="0"/>
              </a:rPr>
              <a:t>SYSTÉM  DUÁLNEHO  VZDELÁVANIA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42913" y="2597150"/>
            <a:ext cx="82883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MLIEKÁR - SYRÁR</a:t>
            </a:r>
          </a:p>
          <a:p>
            <a:pPr algn="ctr" eaLnBrk="1" hangingPunct="1">
              <a:spcBef>
                <a:spcPct val="0"/>
              </a:spcBef>
            </a:pPr>
            <a:r>
              <a:rPr lang="sk-SK" altLang="sk-SK" sz="1600" b="1" dirty="0">
                <a:latin typeface="Arial" charset="0"/>
                <a:cs typeface="Arial" charset="0"/>
              </a:rPr>
              <a:t>3 - ročné štúdium s výučným listom </a:t>
            </a:r>
            <a:r>
              <a:rPr lang="sk-SK" altLang="sk-SK" sz="1200" b="1" dirty="0">
                <a:latin typeface="Arial" charset="0"/>
                <a:cs typeface="Arial" charset="0"/>
              </a:rPr>
              <a:t>(kód 2998 H) </a:t>
            </a:r>
          </a:p>
          <a:p>
            <a:pPr algn="ctr" eaLnBrk="1" hangingPunct="1">
              <a:spcBef>
                <a:spcPct val="0"/>
              </a:spcBef>
            </a:pPr>
            <a:endParaRPr lang="sk-SK" altLang="sk-SK" sz="1200" b="1" dirty="0">
              <a:latin typeface="Arial" charset="0"/>
              <a:cs typeface="Arial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06" y="312738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292475" y="6381750"/>
            <a:ext cx="2281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sk-SK" sz="1800">
                <a:solidFill>
                  <a:srgbClr val="006600"/>
                </a:solidFill>
                <a:latin typeface="Arial" charset="0"/>
              </a:rPr>
              <a:t>www.polytechnika.sk</a:t>
            </a: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4803775"/>
            <a:ext cx="26606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4773613"/>
            <a:ext cx="2327275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32150"/>
            <a:ext cx="15065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57563"/>
            <a:ext cx="37877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9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3144838"/>
            <a:ext cx="16208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389</Words>
  <Application>Microsoft Office PowerPoint</Application>
  <PresentationFormat>Prezentácia na obrazovke (4:3)</PresentationFormat>
  <Paragraphs>93</Paragraphs>
  <Slides>17</Slides>
  <Notes>14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Krčmárek Drahomír</dc:creator>
  <cp:lastModifiedBy>Tomáš Martaus</cp:lastModifiedBy>
  <cp:revision>241</cp:revision>
  <cp:lastPrinted>2017-11-21T18:51:37Z</cp:lastPrinted>
  <dcterms:created xsi:type="dcterms:W3CDTF">2011-11-03T16:57:37Z</dcterms:created>
  <dcterms:modified xsi:type="dcterms:W3CDTF">2024-04-16T11:06:07Z</dcterms:modified>
</cp:coreProperties>
</file>